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516" y="943608"/>
            <a:ext cx="6528434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jpg"/><Relationship Id="rId6" Type="http://schemas.openxmlformats.org/officeDocument/2006/relationships/image" Target="../media/image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57046" y="1494186"/>
            <a:ext cx="10531475" cy="8792845"/>
            <a:chOff x="7757046" y="1494186"/>
            <a:chExt cx="10531475" cy="87928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046" y="2119530"/>
              <a:ext cx="10530953" cy="81674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272" y="1494186"/>
              <a:ext cx="7867649" cy="72961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832521"/>
            <a:ext cx="10179050" cy="1998345"/>
          </a:xfrm>
          <a:prstGeom prst="rect"/>
        </p:spPr>
        <p:txBody>
          <a:bodyPr wrap="square" lIns="0" tIns="123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  <a:tabLst>
                <a:tab pos="2676525" algn="l"/>
              </a:tabLst>
            </a:pPr>
            <a:r>
              <a:rPr dirty="0" sz="5300" spc="540" b="0">
                <a:latin typeface="Trebuchet MS"/>
                <a:cs typeface="Trebuchet MS"/>
              </a:rPr>
              <a:t>H</a:t>
            </a:r>
            <a:r>
              <a:rPr dirty="0" sz="5300" spc="-310" b="0">
                <a:latin typeface="Trebuchet MS"/>
                <a:cs typeface="Trebuchet MS"/>
              </a:rPr>
              <a:t> </a:t>
            </a:r>
            <a:r>
              <a:rPr dirty="0" sz="5300" spc="-25" b="0">
                <a:latin typeface="Trebuchet MS"/>
                <a:cs typeface="Trebuchet MS"/>
              </a:rPr>
              <a:t>I</a:t>
            </a:r>
            <a:r>
              <a:rPr dirty="0" sz="5300" spc="-310" b="0">
                <a:latin typeface="Trebuchet MS"/>
                <a:cs typeface="Trebuchet MS"/>
              </a:rPr>
              <a:t> </a:t>
            </a:r>
            <a:r>
              <a:rPr dirty="0" sz="5300" spc="-335" b="0">
                <a:latin typeface="Trebuchet MS"/>
                <a:cs typeface="Trebuchet MS"/>
              </a:rPr>
              <a:t>T</a:t>
            </a:r>
            <a:r>
              <a:rPr dirty="0" sz="5300" spc="-310" b="0">
                <a:latin typeface="Trebuchet MS"/>
                <a:cs typeface="Trebuchet MS"/>
              </a:rPr>
              <a:t> </a:t>
            </a:r>
            <a:r>
              <a:rPr dirty="0" sz="5300" spc="1165" b="0">
                <a:latin typeface="Trebuchet MS"/>
                <a:cs typeface="Trebuchet MS"/>
              </a:rPr>
              <a:t>O	</a:t>
            </a:r>
            <a:r>
              <a:rPr dirty="0" sz="5300" spc="470" b="0">
                <a:latin typeface="Trebuchet MS"/>
                <a:cs typeface="Trebuchet MS"/>
              </a:rPr>
              <a:t>3</a:t>
            </a:r>
            <a:endParaRPr sz="5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6050" spc="105"/>
              <a:t>EVALUACION</a:t>
            </a:r>
            <a:r>
              <a:rPr dirty="0" sz="6050" spc="90"/>
              <a:t> </a:t>
            </a:r>
            <a:r>
              <a:rPr dirty="0" sz="6050" spc="-114"/>
              <a:t>PROCESUAL</a:t>
            </a:r>
            <a:endParaRPr sz="6050"/>
          </a:p>
        </p:txBody>
      </p:sp>
      <p:sp>
        <p:nvSpPr>
          <p:cNvPr id="6" name="object 6"/>
          <p:cNvSpPr txBox="1"/>
          <p:nvPr/>
        </p:nvSpPr>
        <p:spPr>
          <a:xfrm>
            <a:off x="785962" y="5197413"/>
            <a:ext cx="2366645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 spc="-110" b="1">
                <a:solidFill>
                  <a:srgbClr val="37B5FF"/>
                </a:solidFill>
                <a:latin typeface="Arial"/>
                <a:cs typeface="Arial"/>
              </a:rPr>
              <a:t>CARRERA</a:t>
            </a:r>
            <a:r>
              <a:rPr dirty="0" sz="3200" spc="3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 </a:t>
            </a:r>
            <a:r>
              <a:rPr dirty="0" sz="3200" spc="90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-165" b="1">
                <a:solidFill>
                  <a:srgbClr val="37B5FF"/>
                </a:solidFill>
                <a:latin typeface="Arial"/>
                <a:cs typeface="Arial"/>
              </a:rPr>
              <a:t>PARALELO</a:t>
            </a:r>
            <a:r>
              <a:rPr dirty="0" sz="3200" spc="-20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 </a:t>
            </a:r>
            <a:r>
              <a:rPr dirty="0" sz="3200" spc="-869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25" b="1">
                <a:solidFill>
                  <a:srgbClr val="37B5FF"/>
                </a:solidFill>
                <a:latin typeface="Arial"/>
                <a:cs typeface="Arial"/>
              </a:rPr>
              <a:t>DOCENTE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 </a:t>
            </a:r>
            <a:r>
              <a:rPr dirty="0" sz="3200" spc="-87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-30" b="1">
                <a:solidFill>
                  <a:srgbClr val="37B5FF"/>
                </a:solidFill>
                <a:latin typeface="Arial"/>
                <a:cs typeface="Arial"/>
              </a:rPr>
              <a:t>FECHA</a:t>
            </a:r>
            <a:r>
              <a:rPr dirty="0" sz="3200" spc="5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962" y="4073463"/>
            <a:ext cx="905573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  <a:tabLst>
                <a:tab pos="3274695" algn="l"/>
              </a:tabLst>
            </a:pPr>
            <a:r>
              <a:rPr dirty="0" sz="3200" spc="-70" b="1">
                <a:solidFill>
                  <a:srgbClr val="37B5FF"/>
                </a:solidFill>
                <a:latin typeface="Arial"/>
                <a:cs typeface="Arial"/>
              </a:rPr>
              <a:t>ESTUDIANTE</a:t>
            </a:r>
            <a:r>
              <a:rPr dirty="0" sz="3200" spc="7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	</a:t>
            </a:r>
            <a:r>
              <a:rPr dirty="0" sz="3200" spc="5" b="1">
                <a:solidFill>
                  <a:srgbClr val="0097B1"/>
                </a:solidFill>
                <a:latin typeface="Arial"/>
                <a:cs typeface="Arial"/>
              </a:rPr>
              <a:t>YAHIR</a:t>
            </a: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35" b="1">
                <a:solidFill>
                  <a:srgbClr val="0097B1"/>
                </a:solidFill>
                <a:latin typeface="Arial"/>
                <a:cs typeface="Arial"/>
              </a:rPr>
              <a:t>ADRIAN</a:t>
            </a:r>
            <a:r>
              <a:rPr dirty="0" sz="3200" spc="6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0097B1"/>
                </a:solidFill>
                <a:latin typeface="Arial"/>
                <a:cs typeface="Arial"/>
              </a:rPr>
              <a:t>RIOS</a:t>
            </a: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0097B1"/>
                </a:solidFill>
                <a:latin typeface="Arial"/>
                <a:cs typeface="Arial"/>
              </a:rPr>
              <a:t>QUISPE </a:t>
            </a:r>
            <a:r>
              <a:rPr dirty="0" sz="3200" spc="-87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37B5FF"/>
                </a:solidFill>
                <a:latin typeface="Arial"/>
                <a:cs typeface="Arial"/>
              </a:rPr>
              <a:t>ASIGNATURA</a:t>
            </a:r>
            <a:r>
              <a:rPr dirty="0" sz="3200" spc="75" b="1">
                <a:solidFill>
                  <a:srgbClr val="37B5FF"/>
                </a:solidFill>
                <a:latin typeface="Arial"/>
                <a:cs typeface="Arial"/>
              </a:rPr>
              <a:t> </a:t>
            </a:r>
            <a:r>
              <a:rPr dirty="0" sz="3200" spc="85" b="1">
                <a:solidFill>
                  <a:srgbClr val="37B5FF"/>
                </a:solidFill>
                <a:latin typeface="Arial"/>
                <a:cs typeface="Arial"/>
              </a:rPr>
              <a:t>:	</a:t>
            </a:r>
            <a:r>
              <a:rPr dirty="0" sz="3200" spc="-190" b="1">
                <a:solidFill>
                  <a:srgbClr val="0097B1"/>
                </a:solidFill>
                <a:latin typeface="Arial"/>
                <a:cs typeface="Arial"/>
              </a:rPr>
              <a:t>BASE</a:t>
            </a:r>
            <a:r>
              <a:rPr dirty="0" sz="3200" spc="7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110" b="1">
                <a:solidFill>
                  <a:srgbClr val="0097B1"/>
                </a:solidFill>
                <a:latin typeface="Arial"/>
                <a:cs typeface="Arial"/>
              </a:rPr>
              <a:t>DE</a:t>
            </a: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55" b="1">
                <a:solidFill>
                  <a:srgbClr val="0097B1"/>
                </a:solidFill>
                <a:latin typeface="Arial"/>
                <a:cs typeface="Arial"/>
              </a:rPr>
              <a:t>DATOS</a:t>
            </a: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110" b="1">
                <a:solidFill>
                  <a:srgbClr val="0097B1"/>
                </a:solidFill>
                <a:latin typeface="Arial"/>
                <a:cs typeface="Arial"/>
              </a:rPr>
              <a:t>i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8367" y="5197413"/>
            <a:ext cx="6147435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51535">
              <a:lnSpc>
                <a:spcPct val="115199"/>
              </a:lnSpc>
              <a:spcBef>
                <a:spcPts val="100"/>
              </a:spcBef>
            </a:pPr>
            <a:r>
              <a:rPr dirty="0" sz="3200" spc="65" b="1">
                <a:solidFill>
                  <a:srgbClr val="0097B1"/>
                </a:solidFill>
                <a:latin typeface="Arial"/>
                <a:cs typeface="Arial"/>
              </a:rPr>
              <a:t>INGENIERIA EN </a:t>
            </a:r>
            <a:r>
              <a:rPr dirty="0" sz="3200" spc="-100" b="1">
                <a:solidFill>
                  <a:srgbClr val="0097B1"/>
                </a:solidFill>
                <a:latin typeface="Arial"/>
                <a:cs typeface="Arial"/>
              </a:rPr>
              <a:t>SISTEMAS </a:t>
            </a:r>
            <a:r>
              <a:rPr dirty="0" sz="3200" spc="-87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180" b="1">
                <a:solidFill>
                  <a:srgbClr val="0097B1"/>
                </a:solidFill>
                <a:latin typeface="Arial"/>
                <a:cs typeface="Arial"/>
              </a:rPr>
              <a:t>BDA-(4)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15199"/>
              </a:lnSpc>
            </a:pPr>
            <a:r>
              <a:rPr dirty="0" sz="3200" spc="50" b="1">
                <a:solidFill>
                  <a:srgbClr val="0097B1"/>
                </a:solidFill>
                <a:latin typeface="Arial"/>
                <a:cs typeface="Arial"/>
              </a:rPr>
              <a:t>LIC.</a:t>
            </a:r>
            <a:r>
              <a:rPr dirty="0" sz="3200" spc="6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15" b="1">
                <a:solidFill>
                  <a:srgbClr val="0097B1"/>
                </a:solidFill>
                <a:latin typeface="Arial"/>
                <a:cs typeface="Arial"/>
              </a:rPr>
              <a:t>WILLIAM</a:t>
            </a:r>
            <a:r>
              <a:rPr dirty="0" sz="3200" spc="6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140" b="1">
                <a:solidFill>
                  <a:srgbClr val="0097B1"/>
                </a:solidFill>
                <a:latin typeface="Arial"/>
                <a:cs typeface="Arial"/>
              </a:rPr>
              <a:t>BARRA</a:t>
            </a:r>
            <a:r>
              <a:rPr dirty="0" sz="3200" spc="60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-170" b="1">
                <a:solidFill>
                  <a:srgbClr val="0097B1"/>
                </a:solidFill>
                <a:latin typeface="Arial"/>
                <a:cs typeface="Arial"/>
              </a:rPr>
              <a:t>PAREDES </a:t>
            </a:r>
            <a:r>
              <a:rPr dirty="0" sz="3200" spc="-875" b="1">
                <a:solidFill>
                  <a:srgbClr val="0097B1"/>
                </a:solidFill>
                <a:latin typeface="Arial"/>
                <a:cs typeface="Arial"/>
              </a:rPr>
              <a:t> </a:t>
            </a:r>
            <a:r>
              <a:rPr dirty="0" sz="3200" spc="315" b="1">
                <a:solidFill>
                  <a:srgbClr val="0097B1"/>
                </a:solidFill>
                <a:latin typeface="Arial"/>
                <a:cs typeface="Arial"/>
              </a:rPr>
              <a:t>15/10/2023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60299"/>
            <a:ext cx="18288000" cy="6121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99717"/>
            <a:ext cx="2219324" cy="1857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8723" y="1099717"/>
            <a:ext cx="2295524" cy="2133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0599" y="4973076"/>
            <a:ext cx="12630149" cy="342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6003" y="5637772"/>
            <a:ext cx="5057774" cy="16859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55627" y="1486806"/>
            <a:ext cx="425196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5"/>
              <a:t>Ejemplo</a:t>
            </a:r>
            <a:r>
              <a:rPr dirty="0" sz="3200" spc="35"/>
              <a:t> </a:t>
            </a:r>
            <a:r>
              <a:rPr dirty="0" sz="3200" spc="30"/>
              <a:t>RIGHT</a:t>
            </a:r>
            <a:r>
              <a:rPr dirty="0" sz="3200" spc="40"/>
              <a:t> </a:t>
            </a:r>
            <a:r>
              <a:rPr dirty="0" sz="3200" spc="215"/>
              <a:t>JOIN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5950928" y="2209798"/>
            <a:ext cx="5461000" cy="188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35400"/>
              </a:lnSpc>
              <a:spcBef>
                <a:spcPts val="100"/>
              </a:spcBef>
            </a:pP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Sirve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crear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combinación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externa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 derecha.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Estas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combinaciones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incluyen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todos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1800" spc="-5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registros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segunda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(derecha)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dos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tablas, </a:t>
            </a:r>
            <a:r>
              <a:rPr dirty="0" sz="1800" spc="-5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incluso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si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hay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valores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coincidentes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registros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primera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tabla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(izquierda).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" y="5665678"/>
            <a:ext cx="6659209" cy="46212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8506" y="3576955"/>
            <a:ext cx="7858124" cy="1562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755" y="2870528"/>
            <a:ext cx="7562849" cy="26765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820" y="6776744"/>
            <a:ext cx="8210549" cy="1238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44000" y="6585033"/>
            <a:ext cx="7496174" cy="2162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074615"/>
            <a:ext cx="113366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65"/>
              <a:t>3.-</a:t>
            </a:r>
            <a:r>
              <a:rPr dirty="0" spc="360"/>
              <a:t> </a:t>
            </a:r>
            <a:r>
              <a:rPr dirty="0" spc="355"/>
              <a:t>MANEJO</a:t>
            </a:r>
            <a:r>
              <a:rPr dirty="0" spc="360"/>
              <a:t> </a:t>
            </a:r>
            <a:r>
              <a:rPr dirty="0" spc="-135"/>
              <a:t>DE</a:t>
            </a:r>
            <a:r>
              <a:rPr dirty="0" spc="360"/>
              <a:t> </a:t>
            </a:r>
            <a:r>
              <a:rPr dirty="0" spc="75"/>
              <a:t>CONSULTAS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6000" y="2463112"/>
            <a:ext cx="7581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90" b="1">
                <a:solidFill>
                  <a:srgbClr val="FFFFFF"/>
                </a:solidFill>
                <a:latin typeface="Arial"/>
                <a:cs typeface="Arial"/>
              </a:rPr>
              <a:t>1.-Mostrar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65" b="1">
                <a:solidFill>
                  <a:srgbClr val="FFFFFF"/>
                </a:solidFill>
                <a:latin typeface="Arial"/>
                <a:cs typeface="Arial"/>
              </a:rPr>
              <a:t>jugadores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son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4" b="1">
                <a:solidFill>
                  <a:srgbClr val="FFFFFF"/>
                </a:solidFill>
                <a:latin typeface="Arial"/>
                <a:cs typeface="Arial"/>
              </a:rPr>
              <a:t>del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0" b="1">
                <a:solidFill>
                  <a:srgbClr val="FFFFFF"/>
                </a:solidFill>
                <a:latin typeface="Arial"/>
                <a:cs typeface="Arial"/>
              </a:rPr>
              <a:t>equipo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equ-222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58266" y="2116021"/>
            <a:ext cx="7023100" cy="7245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25" b="1">
                <a:solidFill>
                  <a:srgbClr val="FFFFFF"/>
                </a:solidFill>
                <a:latin typeface="Arial"/>
                <a:cs typeface="Arial"/>
              </a:rPr>
              <a:t>2.-Mostrar</a:t>
            </a: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65" b="1">
                <a:solidFill>
                  <a:srgbClr val="FFFFFF"/>
                </a:solidFill>
                <a:latin typeface="Arial"/>
                <a:cs typeface="Arial"/>
              </a:rPr>
              <a:t>jugadores</a:t>
            </a: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 (nombres,apellidos)que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jueguen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5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35" b="1">
                <a:solidFill>
                  <a:srgbClr val="FFFFFF"/>
                </a:solidFill>
                <a:latin typeface="Arial"/>
                <a:cs typeface="Arial"/>
              </a:rPr>
              <a:t>sede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Alto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5597802"/>
            <a:ext cx="7392034" cy="7245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3.-Mostrar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aquellos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Arial"/>
                <a:cs typeface="Arial"/>
              </a:rPr>
              <a:t>jugadore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mayores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o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igual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400" spc="-6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0" b="1">
                <a:solidFill>
                  <a:srgbClr val="FFFFFF"/>
                </a:solidFill>
                <a:latin typeface="Arial"/>
                <a:cs typeface="Arial"/>
              </a:rPr>
              <a:t>21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años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40" b="1">
                <a:solidFill>
                  <a:srgbClr val="FFFFFF"/>
                </a:solidFill>
                <a:latin typeface="Arial"/>
                <a:cs typeface="Arial"/>
              </a:rPr>
              <a:t>sean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5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categori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35" b="1">
                <a:solidFill>
                  <a:srgbClr val="FFFFFF"/>
                </a:solidFill>
                <a:latin typeface="Arial"/>
                <a:cs typeface="Arial"/>
              </a:rPr>
              <a:t>varones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11691" y="5597802"/>
            <a:ext cx="6927215" cy="7245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40" b="1">
                <a:solidFill>
                  <a:srgbClr val="FFFFFF"/>
                </a:solidFill>
                <a:latin typeface="Arial"/>
                <a:cs typeface="Arial"/>
              </a:rPr>
              <a:t>4.-Mostrar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" b="1">
                <a:solidFill>
                  <a:srgbClr val="FFFFFF"/>
                </a:solidFill>
                <a:latin typeface="Arial"/>
                <a:cs typeface="Arial"/>
              </a:rPr>
              <a:t>todos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estudiantes</a:t>
            </a:r>
            <a:r>
              <a:rPr dirty="0" sz="24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90" b="1">
                <a:solidFill>
                  <a:srgbClr val="FFFFFF"/>
                </a:solidFill>
                <a:latin typeface="Arial"/>
                <a:cs typeface="Arial"/>
              </a:rPr>
              <a:t>donde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60" b="1">
                <a:solidFill>
                  <a:srgbClr val="FFFFFF"/>
                </a:solidFill>
                <a:latin typeface="Arial"/>
                <a:cs typeface="Arial"/>
              </a:rPr>
              <a:t>su </a:t>
            </a:r>
            <a:r>
              <a:rPr dirty="0" sz="2400" spc="-6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4" b="1">
                <a:solidFill>
                  <a:srgbClr val="FFFFFF"/>
                </a:solidFill>
                <a:latin typeface="Arial"/>
                <a:cs typeface="Arial"/>
              </a:rPr>
              <a:t>apellido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95" b="1">
                <a:solidFill>
                  <a:srgbClr val="FFFFFF"/>
                </a:solidFill>
                <a:latin typeface="Arial"/>
                <a:cs typeface="Arial"/>
              </a:rPr>
              <a:t>empieze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5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40" b="1">
                <a:solidFill>
                  <a:srgbClr val="FFFFFF"/>
                </a:solidFill>
                <a:latin typeface="Arial"/>
                <a:cs typeface="Arial"/>
              </a:rPr>
              <a:t>letra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" y="5665679"/>
            <a:ext cx="6659207" cy="4621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39905" y="719335"/>
            <a:ext cx="1704974" cy="1790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724495"/>
            <a:ext cx="8115299" cy="1419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4195" y="4096977"/>
            <a:ext cx="8115299" cy="10477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503" y="6529094"/>
            <a:ext cx="8115299" cy="1676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05313" y="6529094"/>
            <a:ext cx="8448674" cy="18002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1074615"/>
            <a:ext cx="113366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65"/>
              <a:t>3.-</a:t>
            </a:r>
            <a:r>
              <a:rPr dirty="0" spc="360"/>
              <a:t> </a:t>
            </a:r>
            <a:r>
              <a:rPr dirty="0" spc="355"/>
              <a:t>MANEJO</a:t>
            </a:r>
            <a:r>
              <a:rPr dirty="0" spc="360"/>
              <a:t> </a:t>
            </a:r>
            <a:r>
              <a:rPr dirty="0" spc="-135"/>
              <a:t>DE</a:t>
            </a:r>
            <a:r>
              <a:rPr dirty="0" spc="360"/>
              <a:t> </a:t>
            </a:r>
            <a:r>
              <a:rPr dirty="0" spc="75"/>
              <a:t>CONSULTAS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6000" y="2463112"/>
            <a:ext cx="6734175" cy="105791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40" b="1">
                <a:solidFill>
                  <a:srgbClr val="FFFFFF"/>
                </a:solidFill>
                <a:latin typeface="Arial"/>
                <a:cs typeface="Arial"/>
              </a:rPr>
              <a:t>5.-Mostrar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dirty="0" sz="2400" spc="30" b="1">
                <a:solidFill>
                  <a:srgbClr val="FFFFFF"/>
                </a:solidFill>
                <a:latin typeface="Arial"/>
                <a:cs typeface="Arial"/>
              </a:rPr>
              <a:t>equipos </a:t>
            </a:r>
            <a:r>
              <a:rPr dirty="0" sz="2400" spc="90" b="1">
                <a:solidFill>
                  <a:srgbClr val="FFFFFF"/>
                </a:solidFill>
                <a:latin typeface="Arial"/>
                <a:cs typeface="Arial"/>
              </a:rPr>
              <a:t>forman </a:t>
            </a: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parte </a:t>
            </a:r>
            <a:r>
              <a:rPr dirty="0" sz="2400" spc="114" b="1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dirty="0" sz="2400" spc="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0" b="1">
                <a:solidFill>
                  <a:srgbClr val="FFFFFF"/>
                </a:solidFill>
                <a:latin typeface="Arial"/>
                <a:cs typeface="Arial"/>
              </a:rPr>
              <a:t>campeonato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camp-111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95" b="1">
                <a:solidFill>
                  <a:srgbClr val="FFFFFF"/>
                </a:solidFill>
                <a:latin typeface="Arial"/>
                <a:cs typeface="Arial"/>
              </a:rPr>
              <a:t>ademas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40" b="1">
                <a:solidFill>
                  <a:srgbClr val="FFFFFF"/>
                </a:solidFill>
                <a:latin typeface="Arial"/>
                <a:cs typeface="Arial"/>
              </a:rPr>
              <a:t>sean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5" b="1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categoria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" b="1">
                <a:solidFill>
                  <a:srgbClr val="FFFFFF"/>
                </a:solidFill>
                <a:latin typeface="Arial"/>
                <a:cs typeface="Arial"/>
              </a:rPr>
              <a:t>mujeres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11691" y="2463112"/>
            <a:ext cx="7599045" cy="7245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6.-Mostrar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nombre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4" b="1">
                <a:solidFill>
                  <a:srgbClr val="FFFFFF"/>
                </a:solidFill>
                <a:latin typeface="Arial"/>
                <a:cs typeface="Arial"/>
              </a:rPr>
              <a:t>del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0" b="1">
                <a:solidFill>
                  <a:srgbClr val="FFFFFF"/>
                </a:solidFill>
                <a:latin typeface="Arial"/>
                <a:cs typeface="Arial"/>
              </a:rPr>
              <a:t>equipo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4" b="1">
                <a:solidFill>
                  <a:srgbClr val="FFFFFF"/>
                </a:solidFill>
                <a:latin typeface="Arial"/>
                <a:cs typeface="Arial"/>
              </a:rPr>
              <a:t>del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0" b="1">
                <a:solidFill>
                  <a:srgbClr val="FFFFFF"/>
                </a:solidFill>
                <a:latin typeface="Arial"/>
                <a:cs typeface="Arial"/>
              </a:rPr>
              <a:t>jugador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dirty="0" sz="2400" spc="-6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Arial"/>
                <a:cs typeface="Arial"/>
              </a:rPr>
              <a:t>id_jugador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igual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jug-333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5597802"/>
            <a:ext cx="6505575" cy="7245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25" b="1">
                <a:solidFill>
                  <a:srgbClr val="FFFFFF"/>
                </a:solidFill>
                <a:latin typeface="Arial"/>
                <a:cs typeface="Arial"/>
              </a:rPr>
              <a:t>7.-Mostrar</a:t>
            </a:r>
            <a:r>
              <a:rPr dirty="0" sz="24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nombre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4" b="1">
                <a:solidFill>
                  <a:srgbClr val="FFFFFF"/>
                </a:solidFill>
                <a:latin typeface="Arial"/>
                <a:cs typeface="Arial"/>
              </a:rPr>
              <a:t>del</a:t>
            </a:r>
            <a:r>
              <a:rPr dirty="0" sz="24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0" b="1">
                <a:solidFill>
                  <a:srgbClr val="FFFFFF"/>
                </a:solidFill>
                <a:latin typeface="Arial"/>
                <a:cs typeface="Arial"/>
              </a:rPr>
              <a:t>campeonato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4" b="1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dirty="0" sz="2400" spc="-6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0" b="1">
                <a:solidFill>
                  <a:srgbClr val="FFFFFF"/>
                </a:solidFill>
                <a:latin typeface="Arial"/>
                <a:cs typeface="Arial"/>
              </a:rPr>
              <a:t>jugador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Arial"/>
                <a:cs typeface="Arial"/>
              </a:rPr>
              <a:t>id_jugador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igual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jug-333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11691" y="5597802"/>
            <a:ext cx="7738109" cy="7245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95" b="1">
                <a:solidFill>
                  <a:srgbClr val="FFFFFF"/>
                </a:solidFill>
                <a:latin typeface="Arial"/>
                <a:cs typeface="Arial"/>
              </a:rPr>
              <a:t>8.-Crea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consulta 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Arial"/>
                <a:cs typeface="Arial"/>
              </a:rPr>
              <a:t>maneje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" b="1">
                <a:solidFill>
                  <a:srgbClr val="FFFFFF"/>
                </a:solidFill>
                <a:latin typeface="Arial"/>
                <a:cs typeface="Arial"/>
              </a:rPr>
              <a:t>las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4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Arial"/>
                <a:cs typeface="Arial"/>
              </a:rPr>
              <a:t>tablas </a:t>
            </a:r>
            <a:r>
              <a:rPr dirty="0" sz="2400" spc="-6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5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65" b="1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65" b="1">
                <a:solidFill>
                  <a:srgbClr val="FFFFFF"/>
                </a:solidFill>
                <a:latin typeface="Arial"/>
                <a:cs typeface="Arial"/>
              </a:rPr>
              <a:t>datos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" y="5665678"/>
            <a:ext cx="6659209" cy="46212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39905" y="719335"/>
            <a:ext cx="1704974" cy="1790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642052"/>
            <a:ext cx="7248524" cy="3648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2964" y="3975426"/>
            <a:ext cx="8743949" cy="22669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074617"/>
            <a:ext cx="113366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65"/>
              <a:t>3.-</a:t>
            </a:r>
            <a:r>
              <a:rPr dirty="0" spc="360"/>
              <a:t> </a:t>
            </a:r>
            <a:r>
              <a:rPr dirty="0" spc="355"/>
              <a:t>MANEJO</a:t>
            </a:r>
            <a:r>
              <a:rPr dirty="0" spc="360"/>
              <a:t> </a:t>
            </a:r>
            <a:r>
              <a:rPr dirty="0" spc="-135"/>
              <a:t>DE</a:t>
            </a:r>
            <a:r>
              <a:rPr dirty="0" spc="360"/>
              <a:t> </a:t>
            </a:r>
            <a:r>
              <a:rPr dirty="0" spc="75"/>
              <a:t>CONSULTAS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6000" y="2463112"/>
            <a:ext cx="7102475" cy="7245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80" b="1">
                <a:solidFill>
                  <a:srgbClr val="FFFFFF"/>
                </a:solidFill>
                <a:latin typeface="Arial"/>
                <a:cs typeface="Arial"/>
              </a:rPr>
              <a:t>9.-¿Que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Arial"/>
                <a:cs typeface="Arial"/>
              </a:rPr>
              <a:t>estrategia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0" b="1">
                <a:solidFill>
                  <a:srgbClr val="FFFFFF"/>
                </a:solidFill>
                <a:latin typeface="Arial"/>
                <a:cs typeface="Arial"/>
              </a:rPr>
              <a:t>utilizaria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80" b="1">
                <a:solidFill>
                  <a:srgbClr val="FFFFFF"/>
                </a:solidFill>
                <a:latin typeface="Arial"/>
                <a:cs typeface="Arial"/>
              </a:rPr>
              <a:t>para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determinar </a:t>
            </a:r>
            <a:r>
              <a:rPr dirty="0" sz="2400" spc="-6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cuantos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30" b="1">
                <a:solidFill>
                  <a:srgbClr val="FFFFFF"/>
                </a:solidFill>
                <a:latin typeface="Arial"/>
                <a:cs typeface="Arial"/>
              </a:rPr>
              <a:t>equipos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inscritos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Arial"/>
                <a:cs typeface="Arial"/>
              </a:rPr>
              <a:t>hay?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11691" y="2463112"/>
            <a:ext cx="7236459" cy="105791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dirty="0" sz="2400" spc="120" b="1">
                <a:solidFill>
                  <a:srgbClr val="FFFFFF"/>
                </a:solidFill>
                <a:latin typeface="Arial"/>
                <a:cs typeface="Arial"/>
              </a:rPr>
              <a:t>10.-¿Que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Arial"/>
                <a:cs typeface="Arial"/>
              </a:rPr>
              <a:t>estrategia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0" b="1">
                <a:solidFill>
                  <a:srgbClr val="FFFFFF"/>
                </a:solidFill>
                <a:latin typeface="Arial"/>
                <a:cs typeface="Arial"/>
              </a:rPr>
              <a:t>utilizaria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80" b="1">
                <a:solidFill>
                  <a:srgbClr val="FFFFFF"/>
                </a:solidFill>
                <a:latin typeface="Arial"/>
                <a:cs typeface="Arial"/>
              </a:rPr>
              <a:t>para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determinar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cuantos </a:t>
            </a:r>
            <a:r>
              <a:rPr dirty="0" sz="2400" spc="65" b="1">
                <a:solidFill>
                  <a:srgbClr val="FFFFFF"/>
                </a:solidFill>
                <a:latin typeface="Arial"/>
                <a:cs typeface="Arial"/>
              </a:rPr>
              <a:t>jugadores </a:t>
            </a:r>
            <a:r>
              <a:rPr dirty="0" sz="2400" spc="110" b="1">
                <a:solidFill>
                  <a:srgbClr val="FFFFFF"/>
                </a:solidFill>
                <a:latin typeface="Arial"/>
                <a:cs typeface="Arial"/>
              </a:rPr>
              <a:t>pertenecen </a:t>
            </a:r>
            <a:r>
              <a:rPr dirty="0" sz="2400" spc="27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400" spc="175" b="1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catgoria </a:t>
            </a:r>
            <a:r>
              <a:rPr dirty="0" sz="2400" spc="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Varones 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categoria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 b="1">
                <a:solidFill>
                  <a:srgbClr val="FFFFFF"/>
                </a:solidFill>
                <a:latin typeface="Arial"/>
                <a:cs typeface="Arial"/>
              </a:rPr>
              <a:t>Mujeres?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46212" y="4046456"/>
            <a:ext cx="5379720" cy="14103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50" spc="815"/>
              <a:t>G</a:t>
            </a:r>
            <a:r>
              <a:rPr dirty="0" sz="9050" spc="-465"/>
              <a:t>R</a:t>
            </a:r>
            <a:r>
              <a:rPr dirty="0" sz="9050" spc="-250"/>
              <a:t>A</a:t>
            </a:r>
            <a:r>
              <a:rPr dirty="0" sz="9050" spc="770"/>
              <a:t>C</a:t>
            </a:r>
            <a:r>
              <a:rPr dirty="0" sz="9050" spc="420"/>
              <a:t>I</a:t>
            </a:r>
            <a:r>
              <a:rPr dirty="0" sz="9050" spc="-250"/>
              <a:t>A</a:t>
            </a:r>
            <a:r>
              <a:rPr dirty="0" sz="9050" spc="-655"/>
              <a:t>S</a:t>
            </a:r>
            <a:endParaRPr sz="9050"/>
          </a:p>
        </p:txBody>
      </p:sp>
      <p:grpSp>
        <p:nvGrpSpPr>
          <p:cNvPr id="3" name="object 3"/>
          <p:cNvGrpSpPr/>
          <p:nvPr/>
        </p:nvGrpSpPr>
        <p:grpSpPr>
          <a:xfrm>
            <a:off x="4126" y="0"/>
            <a:ext cx="9065895" cy="10287000"/>
            <a:chOff x="4126" y="0"/>
            <a:chExt cx="906589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6" y="0"/>
              <a:ext cx="7137400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5639" y="2271668"/>
              <a:ext cx="5934074" cy="5505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3" y="0"/>
            <a:ext cx="9053830" cy="10287000"/>
            <a:chOff x="1813" y="0"/>
            <a:chExt cx="905383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" y="0"/>
              <a:ext cx="62611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807" y="3219397"/>
              <a:ext cx="7810499" cy="29051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3219397"/>
            <a:ext cx="8201024" cy="2600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9818" y="6352033"/>
            <a:ext cx="6791324" cy="32670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73402" y="1960314"/>
            <a:ext cx="736473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  <a:tabLst>
                <a:tab pos="666750" algn="l"/>
                <a:tab pos="1817370" algn="l"/>
                <a:tab pos="2625725" algn="l"/>
                <a:tab pos="3178810" algn="l"/>
                <a:tab pos="4416425" algn="l"/>
                <a:tab pos="5979160" algn="l"/>
                <a:tab pos="6983730" algn="l"/>
              </a:tabLst>
            </a:pPr>
            <a:r>
              <a:rPr dirty="0" sz="2500" spc="2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500" spc="36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500" spc="43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4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5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-19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500" spc="-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1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5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500" spc="-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425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500" spc="31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500" spc="32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500" spc="2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4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32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-195" b="1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dirty="0" sz="2500" spc="229" b="1">
                <a:solidFill>
                  <a:srgbClr val="FFFFFF"/>
                </a:solidFill>
                <a:latin typeface="Arial"/>
                <a:cs typeface="Arial"/>
              </a:rPr>
              <a:t>FOREING	</a:t>
            </a:r>
            <a:r>
              <a:rPr dirty="0" sz="2500" spc="7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31516" y="943609"/>
            <a:ext cx="6528434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PARTE</a:t>
            </a:r>
            <a:r>
              <a:rPr dirty="0" spc="75"/>
              <a:t> </a:t>
            </a:r>
            <a:r>
              <a:rPr dirty="0" spc="-25"/>
              <a:t>PRACTICA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2107" y="1941512"/>
            <a:ext cx="7160895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  <a:tabLst>
                <a:tab pos="641985" algn="l"/>
                <a:tab pos="1299845" algn="l"/>
                <a:tab pos="2679065" algn="l"/>
                <a:tab pos="3253740" algn="l"/>
                <a:tab pos="4335145" algn="l"/>
                <a:tab pos="4956810" algn="l"/>
                <a:tab pos="6355715" algn="l"/>
                <a:tab pos="6729095" algn="l"/>
              </a:tabLst>
            </a:pPr>
            <a:r>
              <a:rPr dirty="0" sz="2600" spc="-14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600" spc="37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600" spc="45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434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600" spc="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spc="1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spc="59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600" spc="4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600" spc="-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10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600" spc="1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spc="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spc="-22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2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600" spc="-22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2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600" spc="1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 spc="4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-2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600" spc="-50" b="1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2600" spc="15" b="1">
                <a:solidFill>
                  <a:srgbClr val="FFFFFF"/>
                </a:solidFill>
                <a:latin typeface="Arial"/>
                <a:cs typeface="Arial"/>
              </a:rPr>
              <a:t>TABLA	</a:t>
            </a:r>
            <a:r>
              <a:rPr dirty="0" sz="2600" spc="265" b="1">
                <a:solidFill>
                  <a:srgbClr val="FFFFFF"/>
                </a:solidFill>
                <a:latin typeface="Arial"/>
                <a:cs typeface="Arial"/>
              </a:rPr>
              <a:t>CAMPEONATO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2107" y="6452670"/>
            <a:ext cx="725106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  <a:tabLst>
                <a:tab pos="530225" algn="l"/>
                <a:tab pos="680085" algn="l"/>
                <a:tab pos="2335530" algn="l"/>
                <a:tab pos="2639695" algn="l"/>
                <a:tab pos="3192145" algn="l"/>
                <a:tab pos="4429760" algn="l"/>
                <a:tab pos="6383655" algn="l"/>
              </a:tabLst>
            </a:pPr>
            <a:r>
              <a:rPr dirty="0" sz="2500" spc="35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2500" spc="36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500" spc="43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4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5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-19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500" spc="-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1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5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500" spc="-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24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500" spc="31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500" spc="4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26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-1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4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190" b="1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dirty="0" sz="2500" spc="-155" b="1">
                <a:solidFill>
                  <a:srgbClr val="FFFFFF"/>
                </a:solidFill>
                <a:latin typeface="Arial"/>
                <a:cs typeface="Arial"/>
              </a:rPr>
              <a:t>EL	</a:t>
            </a:r>
            <a:r>
              <a:rPr dirty="0" sz="2500" spc="229" b="1">
                <a:solidFill>
                  <a:srgbClr val="FFFFFF"/>
                </a:solidFill>
                <a:latin typeface="Arial"/>
                <a:cs typeface="Arial"/>
              </a:rPr>
              <a:t>FOREING	</a:t>
            </a:r>
            <a:r>
              <a:rPr dirty="0" sz="2500" spc="7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3" y="0"/>
            <a:ext cx="9872980" cy="10287000"/>
            <a:chOff x="1813" y="0"/>
            <a:chExt cx="987298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" y="0"/>
              <a:ext cx="62611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807" y="3219399"/>
              <a:ext cx="8629649" cy="26193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57724" y="3047949"/>
            <a:ext cx="3838574" cy="11334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01860" y="4400109"/>
            <a:ext cx="4410074" cy="29432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8200" y="7659177"/>
            <a:ext cx="8848724" cy="4381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285252" y="1791963"/>
            <a:ext cx="6796405" cy="101600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499109" algn="l"/>
                <a:tab pos="2208530" algn="l"/>
                <a:tab pos="3030855" algn="l"/>
                <a:tab pos="5400675" algn="l"/>
              </a:tabLst>
            </a:pPr>
            <a:r>
              <a:rPr dirty="0" sz="2500" spc="280" b="1">
                <a:solidFill>
                  <a:srgbClr val="FFFFFF"/>
                </a:solidFill>
                <a:latin typeface="Arial"/>
                <a:cs typeface="Arial"/>
              </a:rPr>
              <a:t>5.	</a:t>
            </a:r>
            <a:r>
              <a:rPr dirty="0" sz="2500" spc="210" b="1">
                <a:solidFill>
                  <a:srgbClr val="FFFFFF"/>
                </a:solidFill>
                <a:latin typeface="Arial"/>
                <a:cs typeface="Arial"/>
              </a:rPr>
              <a:t>USAMOS	</a:t>
            </a:r>
            <a:r>
              <a:rPr dirty="0" sz="2500" spc="45" b="1">
                <a:solidFill>
                  <a:srgbClr val="FFFFFF"/>
                </a:solidFill>
                <a:latin typeface="Arial"/>
                <a:cs typeface="Arial"/>
              </a:rPr>
              <a:t>LOS	</a:t>
            </a:r>
            <a:r>
              <a:rPr dirty="0" sz="2500" spc="320" b="1">
                <a:solidFill>
                  <a:srgbClr val="FFFFFF"/>
                </a:solidFill>
                <a:latin typeface="Arial"/>
                <a:cs typeface="Arial"/>
              </a:rPr>
              <a:t>COMANDOS	</a:t>
            </a:r>
            <a:r>
              <a:rPr dirty="0" sz="2500" spc="55" b="1">
                <a:solidFill>
                  <a:srgbClr val="FFFFFF"/>
                </a:solidFill>
                <a:latin typeface="Arial"/>
                <a:cs typeface="Arial"/>
              </a:rPr>
              <a:t>PARA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1911350" algn="l"/>
                <a:tab pos="2733675" algn="l"/>
                <a:tab pos="4079240" algn="l"/>
                <a:tab pos="4711700" algn="l"/>
                <a:tab pos="5479415" algn="l"/>
              </a:tabLst>
            </a:pPr>
            <a:r>
              <a:rPr dirty="0" sz="2500" spc="5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-1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-19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26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-19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32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-19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1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5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-19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PARTE</a:t>
            </a:r>
            <a:r>
              <a:rPr dirty="0" spc="75"/>
              <a:t> </a:t>
            </a:r>
            <a:r>
              <a:rPr dirty="0" spc="-25"/>
              <a:t>PRACTICA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32107" y="1941512"/>
            <a:ext cx="6540500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  <a:tabLst>
                <a:tab pos="520065" algn="l"/>
                <a:tab pos="3246120" algn="l"/>
                <a:tab pos="4100829" algn="l"/>
                <a:tab pos="5499735" algn="l"/>
                <a:tab pos="5883910" algn="l"/>
              </a:tabLst>
            </a:pPr>
            <a:r>
              <a:rPr dirty="0" sz="2600" spc="44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600" spc="15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3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600" spc="55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600" spc="44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600" spc="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spc="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spc="1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spc="59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600" spc="4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600" spc="4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2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600" spc="1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 spc="4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-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600" spc="1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spc="-120" b="1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dirty="0" sz="2600" spc="15" b="1">
                <a:solidFill>
                  <a:srgbClr val="FFFFFF"/>
                </a:solidFill>
                <a:latin typeface="Arial"/>
                <a:cs typeface="Arial"/>
              </a:rPr>
              <a:t>TABLAS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35500" y="6370945"/>
            <a:ext cx="9131300" cy="95885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487680" algn="l"/>
                <a:tab pos="1016000" algn="l"/>
                <a:tab pos="1837055" algn="l"/>
                <a:tab pos="2333625" algn="l"/>
                <a:tab pos="4401820" algn="l"/>
                <a:tab pos="5440045" algn="l"/>
                <a:tab pos="7263765" algn="l"/>
              </a:tabLst>
            </a:pPr>
            <a:r>
              <a:rPr dirty="0" sz="2400" spc="300" b="1">
                <a:solidFill>
                  <a:srgbClr val="FFFFFF"/>
                </a:solidFill>
                <a:latin typeface="Arial"/>
                <a:cs typeface="Arial"/>
              </a:rPr>
              <a:t>6.	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SE	</a:t>
            </a:r>
            <a:r>
              <a:rPr dirty="0" sz="2400" spc="85" b="1">
                <a:solidFill>
                  <a:srgbClr val="FFFFFF"/>
                </a:solidFill>
                <a:latin typeface="Arial"/>
                <a:cs typeface="Arial"/>
              </a:rPr>
              <a:t>USA	</a:t>
            </a:r>
            <a:r>
              <a:rPr dirty="0" sz="2400" spc="-145" b="1">
                <a:solidFill>
                  <a:srgbClr val="FFFFFF"/>
                </a:solidFill>
                <a:latin typeface="Arial"/>
                <a:cs typeface="Arial"/>
              </a:rPr>
              <a:t>EL	</a:t>
            </a:r>
            <a:r>
              <a:rPr dirty="0" sz="2400" spc="350" b="1">
                <a:solidFill>
                  <a:srgbClr val="FFFFFF"/>
                </a:solidFill>
                <a:latin typeface="Arial"/>
                <a:cs typeface="Arial"/>
              </a:rPr>
              <a:t>COMANDO	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PARA	</a:t>
            </a:r>
            <a:r>
              <a:rPr dirty="0" sz="2400" spc="155" b="1">
                <a:solidFill>
                  <a:srgbClr val="FFFFFF"/>
                </a:solidFill>
                <a:latin typeface="Arial"/>
                <a:cs typeface="Arial"/>
              </a:rPr>
              <a:t>MOSTRAR	</a:t>
            </a:r>
            <a:r>
              <a:rPr dirty="0" sz="2400" spc="45" b="1">
                <a:solidFill>
                  <a:srgbClr val="FFFFFF"/>
                </a:solidFill>
                <a:latin typeface="Arial"/>
                <a:cs typeface="Arial"/>
              </a:rPr>
              <a:t>LOS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1303655" algn="l"/>
                <a:tab pos="2268220" algn="l"/>
                <a:tab pos="3168015" algn="l"/>
                <a:tab pos="5825490" algn="l"/>
                <a:tab pos="6977380" algn="l"/>
                <a:tab pos="7508240" algn="l"/>
              </a:tabLst>
            </a:pPr>
            <a:r>
              <a:rPr dirty="0" sz="2400" spc="2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409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-1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00" spc="4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409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30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00" spc="3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400" spc="509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00" spc="2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5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3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509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2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00" spc="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29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5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9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275" b="1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2400" spc="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7476" y="8085407"/>
            <a:ext cx="723519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caso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tenemos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comienzen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Trebuchet MS"/>
                <a:cs typeface="Trebuchet MS"/>
              </a:rPr>
              <a:t>con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letra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“S”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3" y="0"/>
            <a:ext cx="13980160" cy="10287000"/>
            <a:chOff x="1813" y="0"/>
            <a:chExt cx="1398016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" y="0"/>
              <a:ext cx="62611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9755" y="3256207"/>
              <a:ext cx="9105899" cy="266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0496" y="3662660"/>
              <a:ext cx="3609974" cy="1476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9755" y="6476121"/>
              <a:ext cx="9391648" cy="7810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0836" y="7395602"/>
              <a:ext cx="5953124" cy="128587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577055" y="5298190"/>
            <a:ext cx="823277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  <a:tabLst>
                <a:tab pos="489584" algn="l"/>
                <a:tab pos="1040130" algn="l"/>
                <a:tab pos="1357630" algn="l"/>
                <a:tab pos="1894839" algn="l"/>
                <a:tab pos="1955164" algn="l"/>
                <a:tab pos="2412365" algn="l"/>
                <a:tab pos="2722880" algn="l"/>
                <a:tab pos="3708400" algn="l"/>
                <a:tab pos="4566285" algn="l"/>
                <a:tab pos="5647690" algn="l"/>
                <a:tab pos="7546975" algn="l"/>
              </a:tabLst>
            </a:pPr>
            <a:r>
              <a:rPr dirty="0" sz="2500" spc="335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500" spc="15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spc="-2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31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spc="-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-30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4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5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5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500" spc="26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500" spc="2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9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spc="-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5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spc="1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-1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9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500" spc="4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-114" b="1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dirty="0" sz="2500" spc="125" b="1">
                <a:solidFill>
                  <a:srgbClr val="FFFFFF"/>
                </a:solidFill>
                <a:latin typeface="Arial"/>
                <a:cs typeface="Arial"/>
              </a:rPr>
              <a:t>DATOS	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DE		</a:t>
            </a:r>
            <a:r>
              <a:rPr dirty="0" sz="2500" spc="-50" b="1">
                <a:solidFill>
                  <a:srgbClr val="FFFFFF"/>
                </a:solidFill>
                <a:latin typeface="Arial"/>
                <a:cs typeface="Arial"/>
              </a:rPr>
              <a:t>LAS	</a:t>
            </a:r>
            <a:r>
              <a:rPr dirty="0" sz="2500" spc="-30" b="1">
                <a:solidFill>
                  <a:srgbClr val="FFFFFF"/>
                </a:solidFill>
                <a:latin typeface="Arial"/>
                <a:cs typeface="Arial"/>
              </a:rPr>
              <a:t>TRES	</a:t>
            </a:r>
            <a:r>
              <a:rPr dirty="0" sz="2500" spc="15" b="1">
                <a:solidFill>
                  <a:srgbClr val="FFFFFF"/>
                </a:solidFill>
                <a:latin typeface="Arial"/>
                <a:cs typeface="Arial"/>
              </a:rPr>
              <a:t>TABLAS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7055" y="458050"/>
            <a:ext cx="8807450" cy="2555875"/>
          </a:xfrm>
          <a:prstGeom prst="rect"/>
        </p:spPr>
        <p:txBody>
          <a:bodyPr wrap="square" lIns="0" tIns="497840" rIns="0" bIns="0" rtlCol="0" vert="horz">
            <a:spAutoFit/>
          </a:bodyPr>
          <a:lstStyle/>
          <a:p>
            <a:pPr marL="666750">
              <a:lnSpc>
                <a:spcPct val="100000"/>
              </a:lnSpc>
              <a:spcBef>
                <a:spcPts val="3920"/>
              </a:spcBef>
            </a:pPr>
            <a:r>
              <a:rPr dirty="0" spc="-355"/>
              <a:t>PARTE</a:t>
            </a:r>
            <a:r>
              <a:rPr dirty="0" spc="100"/>
              <a:t> </a:t>
            </a:r>
            <a:r>
              <a:rPr dirty="0" spc="-25"/>
              <a:t>PRACTICA</a:t>
            </a:r>
          </a:p>
          <a:p>
            <a:pPr marL="12700" marR="5080">
              <a:lnSpc>
                <a:spcPct val="132200"/>
              </a:lnSpc>
              <a:spcBef>
                <a:spcPts val="655"/>
              </a:spcBef>
              <a:tabLst>
                <a:tab pos="495300" algn="l"/>
                <a:tab pos="1067435" algn="l"/>
                <a:tab pos="1410970" algn="l"/>
                <a:tab pos="1956435" algn="l"/>
                <a:tab pos="2353945" algn="l"/>
                <a:tab pos="2494280" algn="l"/>
                <a:tab pos="4361180" algn="l"/>
                <a:tab pos="4734560" algn="l"/>
                <a:tab pos="5405120" algn="l"/>
                <a:tab pos="6206490" algn="l"/>
                <a:tab pos="6379845" algn="l"/>
                <a:tab pos="7331075" algn="l"/>
              </a:tabLst>
            </a:pPr>
            <a:r>
              <a:rPr dirty="0" sz="2600" spc="245"/>
              <a:t>7</a:t>
            </a:r>
            <a:r>
              <a:rPr dirty="0" sz="2600" spc="155"/>
              <a:t>.</a:t>
            </a:r>
            <a:r>
              <a:rPr dirty="0" sz="2600"/>
              <a:t>	</a:t>
            </a:r>
            <a:r>
              <a:rPr dirty="0" sz="2600" spc="25"/>
              <a:t>S</a:t>
            </a:r>
            <a:r>
              <a:rPr dirty="0" sz="2600" spc="-220"/>
              <a:t>E</a:t>
            </a:r>
            <a:r>
              <a:rPr dirty="0" sz="2600"/>
              <a:t>	</a:t>
            </a:r>
            <a:r>
              <a:rPr dirty="0" sz="2600" spc="325"/>
              <a:t>U</a:t>
            </a:r>
            <a:r>
              <a:rPr dirty="0" sz="2600" spc="25"/>
              <a:t>S</a:t>
            </a:r>
            <a:r>
              <a:rPr dirty="0" sz="2600" spc="-80"/>
              <a:t>A</a:t>
            </a:r>
            <a:r>
              <a:rPr dirty="0" sz="2600"/>
              <a:t>	</a:t>
            </a:r>
            <a:r>
              <a:rPr dirty="0" sz="2600"/>
              <a:t>E</a:t>
            </a:r>
            <a:r>
              <a:rPr dirty="0" sz="2600" spc="-315"/>
              <a:t>L</a:t>
            </a:r>
            <a:r>
              <a:rPr dirty="0" sz="2600"/>
              <a:t>		</a:t>
            </a:r>
            <a:r>
              <a:rPr dirty="0" sz="2600" spc="434"/>
              <a:t>C</a:t>
            </a:r>
            <a:r>
              <a:rPr dirty="0" sz="2600" spc="440"/>
              <a:t>O</a:t>
            </a:r>
            <a:r>
              <a:rPr dirty="0" sz="2600" spc="595"/>
              <a:t>M</a:t>
            </a:r>
            <a:r>
              <a:rPr dirty="0" sz="2600" spc="140"/>
              <a:t>A</a:t>
            </a:r>
            <a:r>
              <a:rPr dirty="0" sz="2600" spc="555"/>
              <a:t>N</a:t>
            </a:r>
            <a:r>
              <a:rPr dirty="0" sz="2600" spc="270"/>
              <a:t>D</a:t>
            </a:r>
            <a:r>
              <a:rPr dirty="0" sz="2600" spc="220"/>
              <a:t>O</a:t>
            </a:r>
            <a:r>
              <a:rPr dirty="0" sz="2600"/>
              <a:t>	</a:t>
            </a:r>
            <a:r>
              <a:rPr dirty="0" sz="2600" spc="434"/>
              <a:t>W</a:t>
            </a:r>
            <a:r>
              <a:rPr dirty="0" sz="2600" spc="375"/>
              <a:t>H</a:t>
            </a:r>
            <a:r>
              <a:rPr dirty="0" sz="2600"/>
              <a:t>E</a:t>
            </a:r>
            <a:r>
              <a:rPr dirty="0" sz="2600" spc="80"/>
              <a:t>R</a:t>
            </a:r>
            <a:r>
              <a:rPr dirty="0" sz="2600" spc="-220"/>
              <a:t>E</a:t>
            </a:r>
            <a:r>
              <a:rPr dirty="0" sz="2600"/>
              <a:t>	</a:t>
            </a:r>
            <a:r>
              <a:rPr dirty="0" sz="2600" spc="100"/>
              <a:t>P</a:t>
            </a:r>
            <a:r>
              <a:rPr dirty="0" sz="2600" spc="140"/>
              <a:t>A</a:t>
            </a:r>
            <a:r>
              <a:rPr dirty="0" sz="2600" spc="80"/>
              <a:t>R</a:t>
            </a:r>
            <a:r>
              <a:rPr dirty="0" sz="2600" spc="-80"/>
              <a:t>A</a:t>
            </a:r>
            <a:r>
              <a:rPr dirty="0" sz="2600"/>
              <a:t>	</a:t>
            </a:r>
            <a:r>
              <a:rPr dirty="0" sz="2600" spc="45"/>
              <a:t>F</a:t>
            </a:r>
            <a:r>
              <a:rPr dirty="0" sz="2600" spc="335"/>
              <a:t>I</a:t>
            </a:r>
            <a:r>
              <a:rPr dirty="0" sz="2600" spc="-95"/>
              <a:t>L</a:t>
            </a:r>
            <a:r>
              <a:rPr dirty="0" sz="2600" spc="5"/>
              <a:t>T</a:t>
            </a:r>
            <a:r>
              <a:rPr dirty="0" sz="2600" spc="80"/>
              <a:t>R</a:t>
            </a:r>
            <a:r>
              <a:rPr dirty="0" sz="2600" spc="140"/>
              <a:t>A</a:t>
            </a:r>
            <a:r>
              <a:rPr dirty="0" sz="2600" spc="-85"/>
              <a:t>R  </a:t>
            </a:r>
            <a:r>
              <a:rPr dirty="0" sz="2600" spc="135"/>
              <a:t>DATOS	</a:t>
            </a:r>
            <a:r>
              <a:rPr dirty="0" sz="2600" spc="185"/>
              <a:t>QUE	</a:t>
            </a:r>
            <a:r>
              <a:rPr dirty="0" sz="2600" spc="240"/>
              <a:t>CUMPLEN	</a:t>
            </a:r>
            <a:r>
              <a:rPr dirty="0" sz="2600" spc="400"/>
              <a:t>CON	</a:t>
            </a:r>
            <a:r>
              <a:rPr dirty="0" sz="2600" spc="265"/>
              <a:t>UNA	</a:t>
            </a:r>
            <a:r>
              <a:rPr dirty="0" sz="2600" spc="400"/>
              <a:t>CONDICION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" y="0"/>
            <a:ext cx="62611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9639" y="697592"/>
            <a:ext cx="3300084" cy="29917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8449" y="3771471"/>
            <a:ext cx="5467349" cy="46291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6000" y="2113774"/>
            <a:ext cx="4926330" cy="13646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675"/>
              </a:spcBef>
            </a:pPr>
            <a:r>
              <a:rPr dirty="0" sz="4600" spc="250" b="1">
                <a:solidFill>
                  <a:srgbClr val="FFFFFF"/>
                </a:solidFill>
                <a:latin typeface="Arial"/>
                <a:cs typeface="Arial"/>
              </a:rPr>
              <a:t>1.-Diagrama</a:t>
            </a:r>
            <a:r>
              <a:rPr dirty="0" sz="4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50" b="1">
                <a:solidFill>
                  <a:srgbClr val="FFFFFF"/>
                </a:solidFill>
                <a:latin typeface="Arial"/>
                <a:cs typeface="Arial"/>
              </a:rPr>
              <a:t>E-R </a:t>
            </a:r>
            <a:r>
              <a:rPr dirty="0" sz="4600" spc="-12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245" b="1">
                <a:solidFill>
                  <a:srgbClr val="FFFFFF"/>
                </a:solidFill>
                <a:latin typeface="Arial"/>
                <a:cs typeface="Arial"/>
              </a:rPr>
              <a:t>Generado</a:t>
            </a:r>
            <a:endParaRPr sz="4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43609"/>
            <a:ext cx="1060894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0"/>
              <a:t>2.MANEJO</a:t>
            </a:r>
            <a:r>
              <a:rPr dirty="0" spc="95"/>
              <a:t> </a:t>
            </a:r>
            <a:r>
              <a:rPr dirty="0" spc="-195"/>
              <a:t>DE</a:t>
            </a:r>
            <a:r>
              <a:rPr dirty="0" spc="95"/>
              <a:t> </a:t>
            </a:r>
            <a:r>
              <a:rPr dirty="0" spc="120"/>
              <a:t>CONCEPTOS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33005" y="2113774"/>
            <a:ext cx="7380605" cy="5170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170" b="1">
                <a:solidFill>
                  <a:srgbClr val="FFFFFF"/>
                </a:solidFill>
                <a:latin typeface="Arial"/>
                <a:cs typeface="Arial"/>
              </a:rPr>
              <a:t>2.-Ques</a:t>
            </a:r>
            <a:r>
              <a:rPr dirty="0" sz="460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125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460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130" b="1">
                <a:solidFill>
                  <a:srgbClr val="FFFFFF"/>
                </a:solidFill>
                <a:latin typeface="Arial"/>
                <a:cs typeface="Arial"/>
              </a:rPr>
              <a:t>DDL</a:t>
            </a:r>
            <a:r>
              <a:rPr dirty="0" sz="460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5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460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65" b="1">
                <a:solidFill>
                  <a:srgbClr val="FFFFFF"/>
                </a:solidFill>
                <a:latin typeface="Arial"/>
                <a:cs typeface="Arial"/>
              </a:rPr>
              <a:t>DML</a:t>
            </a:r>
            <a:endParaRPr sz="4600">
              <a:latin typeface="Arial"/>
              <a:cs typeface="Arial"/>
            </a:endParaRPr>
          </a:p>
          <a:p>
            <a:pPr marL="12700" marR="78105">
              <a:lnSpc>
                <a:spcPct val="135400"/>
              </a:lnSpc>
              <a:spcBef>
                <a:spcPts val="3790"/>
              </a:spcBef>
            </a:pP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DDL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lenguaje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definicion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400" spc="-7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subconjuntos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SQL. Es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lenguaje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400" spc="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describir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datos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sus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relaciones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 una 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datos.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35400"/>
              </a:lnSpc>
            </a:pP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DML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son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sentencias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utilizan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400" spc="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insertar,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actualizar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eliminar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datos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 una 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datos.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ejemplos: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son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SELECT,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INSERT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UPDATE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DELETE.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9128" y="0"/>
            <a:ext cx="57277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9616" y="7354364"/>
            <a:ext cx="2076449" cy="1904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62501"/>
            <a:ext cx="7798434" cy="1094105"/>
          </a:xfrm>
          <a:prstGeom prst="rect"/>
        </p:spPr>
        <p:txBody>
          <a:bodyPr wrap="square" lIns="0" tIns="7810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615"/>
              </a:spcBef>
            </a:pPr>
            <a:r>
              <a:rPr dirty="0" sz="3700" spc="355"/>
              <a:t>3.-</a:t>
            </a:r>
            <a:r>
              <a:rPr dirty="0" sz="3700" spc="70"/>
              <a:t> </a:t>
            </a:r>
            <a:r>
              <a:rPr dirty="0" sz="3700" spc="160"/>
              <a:t>Que</a:t>
            </a:r>
            <a:r>
              <a:rPr dirty="0" sz="3700" spc="70"/>
              <a:t> </a:t>
            </a:r>
            <a:r>
              <a:rPr dirty="0" sz="3700" spc="114"/>
              <a:t>significa</a:t>
            </a:r>
            <a:r>
              <a:rPr dirty="0" sz="3700" spc="70"/>
              <a:t> </a:t>
            </a:r>
            <a:r>
              <a:rPr dirty="0" sz="3700" spc="-5"/>
              <a:t>PRIMARY</a:t>
            </a:r>
            <a:r>
              <a:rPr dirty="0" sz="3700" spc="75"/>
              <a:t> </a:t>
            </a:r>
            <a:r>
              <a:rPr dirty="0" sz="3700" spc="-105"/>
              <a:t>KEY</a:t>
            </a:r>
            <a:r>
              <a:rPr dirty="0" sz="3700" spc="70"/>
              <a:t> </a:t>
            </a:r>
            <a:r>
              <a:rPr dirty="0" sz="3700" spc="40"/>
              <a:t>y </a:t>
            </a:r>
            <a:r>
              <a:rPr dirty="0" sz="3700" spc="-1015"/>
              <a:t> </a:t>
            </a:r>
            <a:r>
              <a:rPr dirty="0" sz="3700" spc="70"/>
              <a:t>FOREIGN</a:t>
            </a:r>
            <a:r>
              <a:rPr dirty="0" sz="3700" spc="75"/>
              <a:t> </a:t>
            </a:r>
            <a:r>
              <a:rPr dirty="0" sz="3700" spc="-105"/>
              <a:t>KEY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1016000" y="2764789"/>
            <a:ext cx="7342505" cy="497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28675">
              <a:lnSpc>
                <a:spcPct val="135400"/>
              </a:lnSpc>
              <a:spcBef>
                <a:spcPts val="100"/>
              </a:spcBef>
            </a:pP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PRIMARY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KEY.- </a:t>
            </a:r>
            <a:r>
              <a:rPr dirty="0" sz="2400" spc="20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clave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primaria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Arial MT"/>
                <a:cs typeface="Arial MT"/>
              </a:rPr>
              <a:t>columna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Arial MT"/>
                <a:cs typeface="Arial MT"/>
              </a:rPr>
              <a:t>conjunto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Arial MT"/>
                <a:cs typeface="Arial MT"/>
              </a:rPr>
              <a:t>columnas</a:t>
            </a:r>
            <a:r>
              <a:rPr dirty="0" sz="24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240">
                <a:solidFill>
                  <a:srgbClr val="FFFFFF"/>
                </a:solidFill>
                <a:latin typeface="Arial MT"/>
                <a:cs typeface="Arial MT"/>
              </a:rPr>
              <a:t>tabla </a:t>
            </a:r>
            <a:r>
              <a:rPr dirty="0" sz="2400" spc="70">
                <a:solidFill>
                  <a:srgbClr val="FFFFFF"/>
                </a:solidFill>
                <a:latin typeface="Arial MT"/>
                <a:cs typeface="Arial MT"/>
              </a:rPr>
              <a:t>cuyos </a:t>
            </a:r>
            <a:r>
              <a:rPr dirty="0" sz="2400" spc="110">
                <a:solidFill>
                  <a:srgbClr val="FFFFFF"/>
                </a:solidFill>
                <a:latin typeface="Arial MT"/>
                <a:cs typeface="Arial MT"/>
              </a:rPr>
              <a:t>valores </a:t>
            </a:r>
            <a:r>
              <a:rPr dirty="0" sz="2400" spc="185">
                <a:solidFill>
                  <a:srgbClr val="FFFFFF"/>
                </a:solidFill>
                <a:latin typeface="Arial MT"/>
                <a:cs typeface="Arial MT"/>
              </a:rPr>
              <a:t>identifican </a:t>
            </a:r>
            <a:r>
              <a:rPr dirty="0" sz="2400" spc="204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dirty="0" sz="2400" spc="175">
                <a:solidFill>
                  <a:srgbClr val="FFFFFF"/>
                </a:solidFill>
                <a:latin typeface="Arial MT"/>
                <a:cs typeface="Arial MT"/>
              </a:rPr>
              <a:t>forma </a:t>
            </a:r>
            <a:r>
              <a:rPr dirty="0" sz="2400" spc="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Arial MT"/>
                <a:cs typeface="Arial MT"/>
              </a:rPr>
              <a:t>exclusiva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dirty="0" sz="24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Arial MT"/>
                <a:cs typeface="Arial MT"/>
              </a:rPr>
              <a:t>fila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Arial MT"/>
                <a:cs typeface="Arial MT"/>
              </a:rPr>
              <a:t>tabla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35400"/>
              </a:lnSpc>
            </a:pP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FOREIGN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KEY.-es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clave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datos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utiliza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vincular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dos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tablas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datos.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campo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 una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tabla,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refiere </a:t>
            </a:r>
            <a:r>
              <a:rPr dirty="0" sz="2400" spc="35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PRIMARY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KEY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otra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tabla. 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restricción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FOREIGN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KEY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utiliza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evitar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acciones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destruyan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enlaces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entre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tablas.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36916" y="962501"/>
            <a:ext cx="7723505" cy="565340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615"/>
              </a:spcBef>
            </a:pPr>
            <a:r>
              <a:rPr dirty="0" sz="3700" spc="390" b="1">
                <a:solidFill>
                  <a:srgbClr val="FFFFFF"/>
                </a:solidFill>
                <a:latin typeface="Arial"/>
                <a:cs typeface="Arial"/>
              </a:rPr>
              <a:t>4.-</a:t>
            </a:r>
            <a:r>
              <a:rPr dirty="0" sz="37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60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30" b="1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75" b="1">
                <a:solidFill>
                  <a:srgbClr val="FFFFFF"/>
                </a:solidFill>
                <a:latin typeface="Arial"/>
                <a:cs typeface="Arial"/>
              </a:rPr>
              <a:t>tabla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4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7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35" b="1">
                <a:solidFill>
                  <a:srgbClr val="FFFFFF"/>
                </a:solidFill>
                <a:latin typeface="Arial"/>
                <a:cs typeface="Arial"/>
              </a:rPr>
              <a:t>uso</a:t>
            </a:r>
            <a:r>
              <a:rPr dirty="0" sz="37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70" b="1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dirty="0" sz="3700" spc="-10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50" b="1">
                <a:solidFill>
                  <a:srgbClr val="FFFFFF"/>
                </a:solidFill>
                <a:latin typeface="Arial"/>
                <a:cs typeface="Arial"/>
              </a:rPr>
              <a:t>identity</a:t>
            </a:r>
            <a:endParaRPr sz="3700">
              <a:latin typeface="Arial"/>
              <a:cs typeface="Arial"/>
            </a:endParaRPr>
          </a:p>
          <a:p>
            <a:pPr marL="12700" marR="427990">
              <a:lnSpc>
                <a:spcPct val="135400"/>
              </a:lnSpc>
              <a:spcBef>
                <a:spcPts val="735"/>
              </a:spcBef>
            </a:pP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TABLA.-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datos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organizan </a:t>
            </a:r>
            <a:r>
              <a:rPr dirty="0" sz="2400" spc="165">
                <a:solidFill>
                  <a:srgbClr val="FFFFFF"/>
                </a:solidFill>
                <a:latin typeface="Trebuchet MS"/>
                <a:cs typeface="Trebuchet MS"/>
              </a:rPr>
              <a:t>con 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arreglo </a:t>
            </a:r>
            <a:r>
              <a:rPr dirty="0" sz="2400" spc="35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formato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filas y columnas,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al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hoja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cálculo.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75">
                <a:solidFill>
                  <a:srgbClr val="FFFFFF"/>
                </a:solidFill>
                <a:latin typeface="Trebuchet MS"/>
                <a:cs typeface="Trebuchet MS"/>
              </a:rPr>
              <a:t>Cada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fila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representa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registro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único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400" spc="300">
                <a:solidFill>
                  <a:srgbClr val="FFFFFF"/>
                </a:solidFill>
                <a:latin typeface="Trebuchet MS"/>
                <a:cs typeface="Trebuchet MS"/>
              </a:rPr>
              <a:t>cada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columna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campo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dentro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del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registro.</a:t>
            </a:r>
            <a:endParaRPr sz="2400">
              <a:latin typeface="Trebuchet MS"/>
              <a:cs typeface="Trebuchet MS"/>
            </a:endParaRPr>
          </a:p>
          <a:p>
            <a:pPr marL="12700" marR="897255">
              <a:lnSpc>
                <a:spcPct val="135400"/>
              </a:lnSpc>
            </a:pP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IDENTITY.-Es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valor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utiliza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primera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fila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75">
                <a:solidFill>
                  <a:srgbClr val="FFFFFF"/>
                </a:solidFill>
                <a:latin typeface="Trebuchet MS"/>
                <a:cs typeface="Trebuchet MS"/>
              </a:rPr>
              <a:t>cargada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tabla.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trata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del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valor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incremental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400" spc="280">
                <a:solidFill>
                  <a:srgbClr val="FFFFFF"/>
                </a:solidFill>
                <a:latin typeface="Trebuchet MS"/>
                <a:cs typeface="Trebuchet MS"/>
              </a:rPr>
              <a:t>agrega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al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valor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identidad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anterior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fila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cargada.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59128" y="0"/>
            <a:ext cx="5727700" cy="10287000"/>
            <a:chOff x="12559128" y="0"/>
            <a:chExt cx="57277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9128" y="0"/>
              <a:ext cx="57277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84165" y="7354365"/>
              <a:ext cx="2076449" cy="1904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62501"/>
            <a:ext cx="7812405" cy="3672204"/>
          </a:xfrm>
          <a:prstGeom prst="rect"/>
        </p:spPr>
        <p:txBody>
          <a:bodyPr wrap="square" lIns="0" tIns="78105" rIns="0" bIns="0" rtlCol="0" vert="horz">
            <a:spAutoFit/>
          </a:bodyPr>
          <a:lstStyle/>
          <a:p>
            <a:pPr marL="12700" marR="5080">
              <a:lnSpc>
                <a:spcPts val="3979"/>
              </a:lnSpc>
              <a:spcBef>
                <a:spcPts val="615"/>
              </a:spcBef>
            </a:pPr>
            <a:r>
              <a:rPr dirty="0" sz="3700" spc="380"/>
              <a:t>5.-</a:t>
            </a:r>
            <a:r>
              <a:rPr dirty="0" sz="3700" spc="75"/>
              <a:t> </a:t>
            </a:r>
            <a:r>
              <a:rPr dirty="0" sz="3700" spc="190"/>
              <a:t>Para</a:t>
            </a:r>
            <a:r>
              <a:rPr dirty="0" sz="3700" spc="75"/>
              <a:t> </a:t>
            </a:r>
            <a:r>
              <a:rPr dirty="0" sz="3700" spc="114"/>
              <a:t>que</a:t>
            </a:r>
            <a:r>
              <a:rPr dirty="0" sz="3700" spc="80"/>
              <a:t> </a:t>
            </a:r>
            <a:r>
              <a:rPr dirty="0" sz="3700" spc="-100"/>
              <a:t>se</a:t>
            </a:r>
            <a:r>
              <a:rPr dirty="0" sz="3700" spc="75"/>
              <a:t> </a:t>
            </a:r>
            <a:r>
              <a:rPr dirty="0" sz="3700" spc="135"/>
              <a:t>utiiza</a:t>
            </a:r>
            <a:r>
              <a:rPr dirty="0" sz="3700" spc="75"/>
              <a:t> </a:t>
            </a:r>
            <a:r>
              <a:rPr dirty="0" sz="3700" spc="270"/>
              <a:t>la</a:t>
            </a:r>
            <a:r>
              <a:rPr dirty="0" sz="3700" spc="75"/>
              <a:t> </a:t>
            </a:r>
            <a:r>
              <a:rPr dirty="0" sz="3700" spc="90"/>
              <a:t>clausula </a:t>
            </a:r>
            <a:r>
              <a:rPr dirty="0" sz="3700" spc="-1010"/>
              <a:t> </a:t>
            </a:r>
            <a:r>
              <a:rPr dirty="0" sz="3700" spc="-65"/>
              <a:t>WHERE</a:t>
            </a:r>
            <a:endParaRPr sz="3700"/>
          </a:p>
          <a:p>
            <a:pPr marL="12700" marR="862330">
              <a:lnSpc>
                <a:spcPct val="135400"/>
              </a:lnSpc>
              <a:spcBef>
                <a:spcPts val="735"/>
              </a:spcBef>
            </a:pPr>
            <a:r>
              <a:rPr dirty="0" sz="2400" spc="105" b="0">
                <a:latin typeface="Trebuchet MS"/>
                <a:cs typeface="Trebuchet MS"/>
              </a:rPr>
              <a:t>se</a:t>
            </a:r>
            <a:r>
              <a:rPr dirty="0" sz="2400" spc="-5" b="0">
                <a:latin typeface="Trebuchet MS"/>
                <a:cs typeface="Trebuchet MS"/>
              </a:rPr>
              <a:t> </a:t>
            </a:r>
            <a:r>
              <a:rPr dirty="0" sz="2400" spc="25" b="0">
                <a:latin typeface="Trebuchet MS"/>
                <a:cs typeface="Trebuchet MS"/>
              </a:rPr>
              <a:t>utiliza</a:t>
            </a:r>
            <a:r>
              <a:rPr dirty="0" sz="2400" b="0">
                <a:latin typeface="Trebuchet MS"/>
                <a:cs typeface="Trebuchet MS"/>
              </a:rPr>
              <a:t> </a:t>
            </a:r>
            <a:r>
              <a:rPr dirty="0" sz="2400" spc="235" b="0">
                <a:latin typeface="Trebuchet MS"/>
                <a:cs typeface="Trebuchet MS"/>
              </a:rPr>
              <a:t>para</a:t>
            </a:r>
            <a:r>
              <a:rPr dirty="0" sz="2400" b="0">
                <a:latin typeface="Trebuchet MS"/>
                <a:cs typeface="Trebuchet MS"/>
              </a:rPr>
              <a:t> </a:t>
            </a:r>
            <a:r>
              <a:rPr dirty="0" sz="2400" spc="10" b="0">
                <a:latin typeface="Trebuchet MS"/>
                <a:cs typeface="Trebuchet MS"/>
              </a:rPr>
              <a:t>filtrar</a:t>
            </a:r>
            <a:r>
              <a:rPr dirty="0" sz="2400" b="0">
                <a:latin typeface="Trebuchet MS"/>
                <a:cs typeface="Trebuchet MS"/>
              </a:rPr>
              <a:t> </a:t>
            </a:r>
            <a:r>
              <a:rPr dirty="0" sz="2400" spc="80" b="0">
                <a:latin typeface="Trebuchet MS"/>
                <a:cs typeface="Trebuchet MS"/>
              </a:rPr>
              <a:t>registros</a:t>
            </a:r>
            <a:r>
              <a:rPr dirty="0" sz="2400" b="0">
                <a:latin typeface="Trebuchet MS"/>
                <a:cs typeface="Trebuchet MS"/>
              </a:rPr>
              <a:t> </a:t>
            </a:r>
            <a:r>
              <a:rPr dirty="0" sz="2400" spc="40" b="0">
                <a:latin typeface="Trebuchet MS"/>
                <a:cs typeface="Trebuchet MS"/>
              </a:rPr>
              <a:t>y</a:t>
            </a:r>
            <a:r>
              <a:rPr dirty="0" sz="2400" b="0">
                <a:latin typeface="Trebuchet MS"/>
                <a:cs typeface="Trebuchet MS"/>
              </a:rPr>
              <a:t> </a:t>
            </a:r>
            <a:r>
              <a:rPr dirty="0" sz="2400" spc="95" b="0">
                <a:latin typeface="Trebuchet MS"/>
                <a:cs typeface="Trebuchet MS"/>
              </a:rPr>
              <a:t>sólo</a:t>
            </a:r>
            <a:r>
              <a:rPr dirty="0" sz="2400" spc="-5" b="0">
                <a:latin typeface="Trebuchet MS"/>
                <a:cs typeface="Trebuchet MS"/>
              </a:rPr>
              <a:t> </a:t>
            </a:r>
            <a:r>
              <a:rPr dirty="0" sz="2400" spc="120" b="0">
                <a:latin typeface="Trebuchet MS"/>
                <a:cs typeface="Trebuchet MS"/>
              </a:rPr>
              <a:t>extrae</a:t>
            </a:r>
            <a:r>
              <a:rPr dirty="0" sz="2400" b="0">
                <a:latin typeface="Trebuchet MS"/>
                <a:cs typeface="Trebuchet MS"/>
              </a:rPr>
              <a:t> </a:t>
            </a:r>
            <a:r>
              <a:rPr dirty="0" sz="2400" spc="55" b="0">
                <a:latin typeface="Trebuchet MS"/>
                <a:cs typeface="Trebuchet MS"/>
              </a:rPr>
              <a:t>los </a:t>
            </a:r>
            <a:r>
              <a:rPr dirty="0" sz="2400" spc="-705" b="0">
                <a:latin typeface="Trebuchet MS"/>
                <a:cs typeface="Trebuchet MS"/>
              </a:rPr>
              <a:t> </a:t>
            </a:r>
            <a:r>
              <a:rPr dirty="0" sz="2400" spc="80" b="0">
                <a:latin typeface="Trebuchet MS"/>
                <a:cs typeface="Trebuchet MS"/>
              </a:rPr>
              <a:t>registros</a:t>
            </a:r>
            <a:r>
              <a:rPr dirty="0" sz="2400" spc="-5" b="0">
                <a:latin typeface="Trebuchet MS"/>
                <a:cs typeface="Trebuchet MS"/>
              </a:rPr>
              <a:t> </a:t>
            </a:r>
            <a:r>
              <a:rPr dirty="0" sz="2400" spc="135" b="0">
                <a:latin typeface="Trebuchet MS"/>
                <a:cs typeface="Trebuchet MS"/>
              </a:rPr>
              <a:t>que</a:t>
            </a:r>
            <a:r>
              <a:rPr dirty="0" sz="2400" b="0">
                <a:latin typeface="Trebuchet MS"/>
                <a:cs typeface="Trebuchet MS"/>
              </a:rPr>
              <a:t> </a:t>
            </a:r>
            <a:r>
              <a:rPr dirty="0" sz="2400" spc="85" b="0">
                <a:latin typeface="Trebuchet MS"/>
                <a:cs typeface="Trebuchet MS"/>
              </a:rPr>
              <a:t>cumplen</a:t>
            </a:r>
            <a:r>
              <a:rPr dirty="0" sz="2400" b="0">
                <a:latin typeface="Trebuchet MS"/>
                <a:cs typeface="Trebuchet MS"/>
              </a:rPr>
              <a:t> </a:t>
            </a:r>
            <a:r>
              <a:rPr dirty="0" sz="2400" spc="-15" b="0">
                <a:latin typeface="Trebuchet MS"/>
                <a:cs typeface="Trebuchet MS"/>
              </a:rPr>
              <a:t>un</a:t>
            </a:r>
            <a:r>
              <a:rPr dirty="0" sz="2400" b="0">
                <a:latin typeface="Trebuchet MS"/>
                <a:cs typeface="Trebuchet MS"/>
              </a:rPr>
              <a:t> </a:t>
            </a:r>
            <a:r>
              <a:rPr dirty="0" sz="2400" spc="130" b="0">
                <a:latin typeface="Trebuchet MS"/>
                <a:cs typeface="Trebuchet MS"/>
              </a:rPr>
              <a:t>determinado</a:t>
            </a:r>
            <a:r>
              <a:rPr dirty="0" sz="2400" spc="-5" b="0">
                <a:latin typeface="Trebuchet MS"/>
                <a:cs typeface="Trebuchet MS"/>
              </a:rPr>
              <a:t> </a:t>
            </a:r>
            <a:r>
              <a:rPr dirty="0" sz="2400" spc="20" b="0">
                <a:latin typeface="Trebuchet MS"/>
                <a:cs typeface="Trebuchet MS"/>
              </a:rPr>
              <a:t>criterio. </a:t>
            </a:r>
            <a:r>
              <a:rPr dirty="0" sz="2400" spc="-705" b="0">
                <a:latin typeface="Trebuchet MS"/>
                <a:cs typeface="Trebuchet MS"/>
              </a:rPr>
              <a:t> </a:t>
            </a:r>
            <a:r>
              <a:rPr dirty="0" sz="2400" spc="135" b="0">
                <a:latin typeface="Trebuchet MS"/>
                <a:cs typeface="Trebuchet MS"/>
              </a:rPr>
              <a:t>Puede buscar </a:t>
            </a:r>
            <a:r>
              <a:rPr dirty="0" sz="2400" spc="70" b="0">
                <a:latin typeface="Trebuchet MS"/>
                <a:cs typeface="Trebuchet MS"/>
              </a:rPr>
              <a:t>utilizando </a:t>
            </a:r>
            <a:r>
              <a:rPr dirty="0" sz="2400" spc="135" b="0">
                <a:latin typeface="Trebuchet MS"/>
                <a:cs typeface="Trebuchet MS"/>
              </a:rPr>
              <a:t>la </a:t>
            </a:r>
            <a:r>
              <a:rPr dirty="0" sz="2400" spc="85" b="0">
                <a:latin typeface="Trebuchet MS"/>
                <a:cs typeface="Trebuchet MS"/>
              </a:rPr>
              <a:t>cláusula </a:t>
            </a:r>
            <a:r>
              <a:rPr dirty="0" sz="2400" spc="190" b="0">
                <a:latin typeface="Trebuchet MS"/>
                <a:cs typeface="Trebuchet MS"/>
              </a:rPr>
              <a:t>WHERE </a:t>
            </a:r>
            <a:r>
              <a:rPr dirty="0" sz="2400" b="0">
                <a:latin typeface="Trebuchet MS"/>
                <a:cs typeface="Trebuchet MS"/>
              </a:rPr>
              <a:t>si </a:t>
            </a:r>
            <a:r>
              <a:rPr dirty="0" sz="2400" spc="5" b="0">
                <a:latin typeface="Trebuchet MS"/>
                <a:cs typeface="Trebuchet MS"/>
              </a:rPr>
              <a:t> </a:t>
            </a:r>
            <a:r>
              <a:rPr dirty="0" sz="2400" spc="65" b="0">
                <a:latin typeface="Trebuchet MS"/>
                <a:cs typeface="Trebuchet MS"/>
              </a:rPr>
              <a:t>tiene </a:t>
            </a:r>
            <a:r>
              <a:rPr dirty="0" sz="2400" spc="105" b="0">
                <a:latin typeface="Trebuchet MS"/>
                <a:cs typeface="Trebuchet MS"/>
              </a:rPr>
              <a:t>conocimientos </a:t>
            </a:r>
            <a:r>
              <a:rPr dirty="0" sz="2400" spc="229" b="0">
                <a:latin typeface="Trebuchet MS"/>
                <a:cs typeface="Trebuchet MS"/>
              </a:rPr>
              <a:t>de </a:t>
            </a:r>
            <a:r>
              <a:rPr dirty="0" sz="2400" spc="100" b="0">
                <a:latin typeface="Trebuchet MS"/>
                <a:cs typeface="Trebuchet MS"/>
              </a:rPr>
              <a:t>lenguaje </a:t>
            </a:r>
            <a:r>
              <a:rPr dirty="0" sz="2400" spc="229" b="0">
                <a:latin typeface="Trebuchet MS"/>
                <a:cs typeface="Trebuchet MS"/>
              </a:rPr>
              <a:t>de </a:t>
            </a:r>
            <a:r>
              <a:rPr dirty="0" sz="2400" spc="80" b="0">
                <a:latin typeface="Trebuchet MS"/>
                <a:cs typeface="Trebuchet MS"/>
              </a:rPr>
              <a:t>consulta </a:t>
            </a:r>
            <a:r>
              <a:rPr dirty="0" sz="2400" spc="85" b="0">
                <a:latin typeface="Trebuchet MS"/>
                <a:cs typeface="Trebuchet MS"/>
              </a:rPr>
              <a:t> </a:t>
            </a:r>
            <a:r>
              <a:rPr dirty="0" sz="2400" spc="80" b="0">
                <a:latin typeface="Trebuchet MS"/>
                <a:cs typeface="Trebuchet MS"/>
              </a:rPr>
              <a:t>estructurado</a:t>
            </a:r>
            <a:r>
              <a:rPr dirty="0" sz="2400" spc="-5" b="0">
                <a:latin typeface="Trebuchet MS"/>
                <a:cs typeface="Trebuchet MS"/>
              </a:rPr>
              <a:t> </a:t>
            </a:r>
            <a:r>
              <a:rPr dirty="0" sz="2400" spc="50" b="0">
                <a:latin typeface="Trebuchet MS"/>
                <a:cs typeface="Trebuchet MS"/>
              </a:rPr>
              <a:t>(SQL).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36916" y="962501"/>
            <a:ext cx="6999605" cy="4167504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 marR="1155065">
              <a:lnSpc>
                <a:spcPts val="3979"/>
              </a:lnSpc>
              <a:spcBef>
                <a:spcPts val="615"/>
              </a:spcBef>
            </a:pPr>
            <a:r>
              <a:rPr dirty="0" sz="3700" spc="415" b="1">
                <a:solidFill>
                  <a:srgbClr val="FFFFFF"/>
                </a:solidFill>
                <a:latin typeface="Arial"/>
                <a:cs typeface="Arial"/>
              </a:rPr>
              <a:t>6.-</a:t>
            </a:r>
            <a:r>
              <a:rPr dirty="0" sz="37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90" b="1">
                <a:solidFill>
                  <a:srgbClr val="FFFFFF"/>
                </a:solidFill>
                <a:latin typeface="Arial"/>
                <a:cs typeface="Arial"/>
              </a:rPr>
              <a:t>Para</a:t>
            </a:r>
            <a:r>
              <a:rPr dirty="0" sz="37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14" b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37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100" b="1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37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30" b="1">
                <a:solidFill>
                  <a:srgbClr val="FFFFFF"/>
                </a:solidFill>
                <a:latin typeface="Arial"/>
                <a:cs typeface="Arial"/>
              </a:rPr>
              <a:t>utiliza</a:t>
            </a:r>
            <a:r>
              <a:rPr dirty="0" sz="37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70" b="1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dirty="0" sz="3700" spc="-10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60" b="1">
                <a:solidFill>
                  <a:srgbClr val="FFFFFF"/>
                </a:solidFill>
                <a:latin typeface="Arial"/>
                <a:cs typeface="Arial"/>
              </a:rPr>
              <a:t>instruccion</a:t>
            </a:r>
            <a:r>
              <a:rPr dirty="0" sz="37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20" b="1">
                <a:solidFill>
                  <a:srgbClr val="FFFFFF"/>
                </a:solidFill>
                <a:latin typeface="Arial"/>
                <a:cs typeface="Arial"/>
              </a:rPr>
              <a:t>INNER</a:t>
            </a:r>
            <a:r>
              <a:rPr dirty="0" sz="37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50" b="1">
                <a:solidFill>
                  <a:srgbClr val="FFFFFF"/>
                </a:solidFill>
                <a:latin typeface="Arial"/>
                <a:cs typeface="Arial"/>
              </a:rPr>
              <a:t>JOIN</a:t>
            </a:r>
            <a:endParaRPr sz="3700">
              <a:latin typeface="Arial"/>
              <a:cs typeface="Arial"/>
            </a:endParaRPr>
          </a:p>
          <a:p>
            <a:pPr marL="12700" marR="5080">
              <a:lnSpc>
                <a:spcPct val="135400"/>
              </a:lnSpc>
              <a:spcBef>
                <a:spcPts val="735"/>
              </a:spcBef>
            </a:pP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selecciona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todas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filas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dos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columnas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siempre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cuando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Trebuchet MS"/>
                <a:cs typeface="Trebuchet MS"/>
              </a:rPr>
              <a:t>haya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coincidencia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entre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columnas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Trebuchet MS"/>
                <a:cs typeface="Trebuchet MS"/>
              </a:rPr>
              <a:t>ambas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tablas.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35400"/>
              </a:lnSpc>
            </a:pP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selecciona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todas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filas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dos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columnas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siempre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cuando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Trebuchet MS"/>
                <a:cs typeface="Trebuchet MS"/>
              </a:rPr>
              <a:t>haya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coincidencia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entre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columnas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Trebuchet MS"/>
                <a:cs typeface="Trebuchet MS"/>
              </a:rPr>
              <a:t>ambas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tablas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60303"/>
            <a:ext cx="18288000" cy="6121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99716"/>
            <a:ext cx="2219324" cy="1857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8723" y="1099716"/>
            <a:ext cx="2295524" cy="2133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33750" y="1486806"/>
            <a:ext cx="429577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5"/>
              <a:t>Ejemplo</a:t>
            </a:r>
            <a:r>
              <a:rPr dirty="0" sz="3200" spc="35"/>
              <a:t> </a:t>
            </a:r>
            <a:r>
              <a:rPr dirty="0" sz="3200" spc="100"/>
              <a:t>INNER</a:t>
            </a:r>
            <a:r>
              <a:rPr dirty="0" sz="3200" spc="35"/>
              <a:t> </a:t>
            </a:r>
            <a:r>
              <a:rPr dirty="0" sz="3200" spc="215"/>
              <a:t>JOIN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5864756" y="2209798"/>
            <a:ext cx="5633085" cy="2254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Selecciona todas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filas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dos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columnas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siempre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cuando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haya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coincidencia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entre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1800" spc="-5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columnas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0">
                <a:solidFill>
                  <a:srgbClr val="FFFFFF"/>
                </a:solidFill>
                <a:latin typeface="Trebuchet MS"/>
                <a:cs typeface="Trebuchet MS"/>
              </a:rPr>
              <a:t>ambas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tablas.</a:t>
            </a:r>
            <a:endParaRPr sz="1800">
              <a:latin typeface="Trebuchet MS"/>
              <a:cs typeface="Trebuchet MS"/>
            </a:endParaRPr>
          </a:p>
          <a:p>
            <a:pPr algn="ctr" marL="12700" marR="5080">
              <a:lnSpc>
                <a:spcPct val="135400"/>
              </a:lnSpc>
            </a:pP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selecciona 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todas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filas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dos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columnas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siempre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cuando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haya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coincidencia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entre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1800" spc="-5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columnas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0">
                <a:solidFill>
                  <a:srgbClr val="FFFFFF"/>
                </a:solidFill>
                <a:latin typeface="Trebuchet MS"/>
                <a:cs typeface="Trebuchet MS"/>
              </a:rPr>
              <a:t>ambas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tablas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15541" y="5482033"/>
            <a:ext cx="12039598" cy="990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1115" y="6660359"/>
            <a:ext cx="7629524" cy="16478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60303"/>
            <a:ext cx="18288000" cy="6121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99717"/>
            <a:ext cx="2219324" cy="1857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8723" y="1099717"/>
            <a:ext cx="2295524" cy="2133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1247" y="4970141"/>
            <a:ext cx="12163424" cy="342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52903" y="5812158"/>
            <a:ext cx="5181599" cy="17240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63540" y="1486806"/>
            <a:ext cx="383603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80"/>
              <a:t>E</a:t>
            </a:r>
            <a:r>
              <a:rPr dirty="0" sz="3200" spc="105"/>
              <a:t>j</a:t>
            </a:r>
            <a:r>
              <a:rPr dirty="0" sz="3200" spc="195"/>
              <a:t>e</a:t>
            </a:r>
            <a:r>
              <a:rPr dirty="0" sz="3200" spc="45"/>
              <a:t>m</a:t>
            </a:r>
            <a:r>
              <a:rPr dirty="0" sz="3200" spc="155"/>
              <a:t>p</a:t>
            </a:r>
            <a:r>
              <a:rPr dirty="0" sz="3200" spc="85"/>
              <a:t>l</a:t>
            </a:r>
            <a:r>
              <a:rPr dirty="0" sz="3200" spc="75"/>
              <a:t>o</a:t>
            </a:r>
            <a:r>
              <a:rPr dirty="0" sz="3200" spc="70"/>
              <a:t> </a:t>
            </a:r>
            <a:r>
              <a:rPr dirty="0" sz="3200" spc="-395"/>
              <a:t>L</a:t>
            </a:r>
            <a:r>
              <a:rPr dirty="0" sz="3200" spc="-280"/>
              <a:t>E</a:t>
            </a:r>
            <a:r>
              <a:rPr dirty="0" sz="3200" spc="-220"/>
              <a:t>F</a:t>
            </a:r>
            <a:r>
              <a:rPr dirty="0" sz="3200" spc="-260"/>
              <a:t>T</a:t>
            </a:r>
            <a:r>
              <a:rPr dirty="0" sz="3200" spc="70"/>
              <a:t> </a:t>
            </a:r>
            <a:r>
              <a:rPr dirty="0" sz="3200" spc="35"/>
              <a:t>J</a:t>
            </a:r>
            <a:r>
              <a:rPr dirty="0" sz="3200" spc="265"/>
              <a:t>O</a:t>
            </a:r>
            <a:r>
              <a:rPr dirty="0" sz="3200" spc="140"/>
              <a:t>I</a:t>
            </a:r>
            <a:r>
              <a:rPr dirty="0" sz="3200" spc="409"/>
              <a:t>N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6091310" y="2293406"/>
            <a:ext cx="5581015" cy="2254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35400"/>
              </a:lnSpc>
              <a:spcBef>
                <a:spcPts val="100"/>
              </a:spcBef>
            </a:pP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Sirve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crear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combinación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externa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izquierda.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combinaciones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externas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izquierdas se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incluyen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todos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registros 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primera 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tabla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(izquierda),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incluso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si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existen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valores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coincidentes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registros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segunda </a:t>
            </a:r>
            <a:r>
              <a:rPr dirty="0" sz="1800" spc="-5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tabla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(derecha).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Yahir Adrian Rios Quispe</dc:creator>
  <cp:keywords>DAFxWhBJYzc,BAFjXx4H-Kc</cp:keywords>
  <dc:title>EVALUACION PROCESUAL H3</dc:title>
  <dcterms:created xsi:type="dcterms:W3CDTF">2023-10-16T05:26:08Z</dcterms:created>
  <dcterms:modified xsi:type="dcterms:W3CDTF">2023-10-16T05:26:08Z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2023-10-16T00:00:00Z</vt:filetime>
  </property>
  <property fmtid="{D5CDD505-2E9C-101B-9397-08002B2CF9AE}" pid="3" name="Creator">
    <vt:lpwstr>Canva</vt:lpwstr>
  </property>
  <property fmtid="{D5CDD505-2E9C-101B-9397-08002B2CF9AE}" pid="4" name="LastSaved">
    <vt:filetime>2023-10-16T00:00:00Z</vt:filetime>
  </property>
</Properties>
</file>